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Montserrat"/>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59b46a6e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59b46a6e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project is a software solution for Cloud Environment </a:t>
            </a:r>
            <a:r>
              <a:rPr lang="en"/>
              <a:t>Management</a:t>
            </a:r>
            <a:r>
              <a:rPr lang="en"/>
              <a:t>. This project is for a company called Pwc with Matthew being the main point of contact. A brief summary of the project would be; </a:t>
            </a:r>
            <a:r>
              <a:rPr lang="en">
                <a:latin typeface="Lato"/>
                <a:ea typeface="Lato"/>
                <a:cs typeface="Lato"/>
                <a:sym typeface="Lato"/>
              </a:rPr>
              <a:t>To create an application for configuring environments, and deploying these environment configurations on cloud virtual machines for the client. These configurations should be dynamic and work on several major cloud platforms.</a:t>
            </a:r>
            <a:endParaRPr sz="3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959b46a6e4_2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959b46a6e4_2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Our client is Matthew Weidman of PWC. Currently, they are having issues with establishing lab environments to capture the flags, and testing, due to them needing to manually deploy each environment. Currently, they are hosting these labs both locally and in GCP, but they desire other platforms to be supported in our solution too. Manual deployment is also causing issues with environments "getting stale". Where the OS updates and breaks other portions. The thought is to fix this issue by having some platform where they can configure an environment and be done with it.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959b46a6e4_2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959b46a6e4_2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300">
                <a:latin typeface="Lato"/>
                <a:ea typeface="Lato"/>
                <a:cs typeface="Lato"/>
                <a:sym typeface="Lato"/>
              </a:rPr>
              <a:t>The application needs to be easily usable for the client, and so we need to d</a:t>
            </a:r>
            <a:r>
              <a:rPr lang="en" sz="1300">
                <a:latin typeface="Lato"/>
                <a:ea typeface="Lato"/>
                <a:cs typeface="Lato"/>
                <a:sym typeface="Lato"/>
              </a:rPr>
              <a:t>evelop a quality user interface that is able to create the configuration templates that will be used within the different testing and CTF environments.  The client also needs to be able to deploy these laboratory templates to various cloud platforms, and so we need to develop the project in a modular fashion so that we can easily plug in new cloud providers as the client desires. The client will need to manage the environments that they have deployed in the various cloud platforms, and so our application needs to give them the ability to manage and destroy existing environments that are out there. The client will also need the ability to quickly and easily scale the number of environments that are provisioned as often many are needed to be created all at once.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959b46a6e4_2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959b46a6e4_2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Going on with the Standards, I would like to first discuss about the-</a:t>
            </a:r>
            <a:endParaRPr/>
          </a:p>
          <a:p>
            <a:pPr indent="0" lvl="0" marL="0" rtl="0" algn="l">
              <a:spcBef>
                <a:spcPts val="0"/>
              </a:spcBef>
              <a:spcAft>
                <a:spcPts val="0"/>
              </a:spcAft>
              <a:buNone/>
            </a:pPr>
            <a:r>
              <a:rPr lang="en"/>
              <a:t> </a:t>
            </a:r>
            <a:r>
              <a:rPr lang="en"/>
              <a:t>Infrastructure</a:t>
            </a:r>
            <a:r>
              <a:rPr lang="en"/>
              <a:t> as Code- So basically IaC would </a:t>
            </a:r>
            <a:r>
              <a:rPr lang="en">
                <a:solidFill>
                  <a:srgbClr val="323232"/>
                </a:solidFill>
                <a:highlight>
                  <a:srgbClr val="FFFFFF"/>
                </a:highlight>
              </a:rPr>
              <a:t>automate the provisioning of infrastructure, enabling the organization to develop, deploy, and scale cloud applications with greater speed, less risk, and reduced cost. </a:t>
            </a:r>
            <a:endParaRPr>
              <a:solidFill>
                <a:srgbClr val="323232"/>
              </a:solidFill>
              <a:highlight>
                <a:srgbClr val="FFFFFF"/>
              </a:highlight>
            </a:endParaRPr>
          </a:p>
          <a:p>
            <a:pPr indent="0" lvl="0" marL="0" rtl="0" algn="l">
              <a:spcBef>
                <a:spcPts val="0"/>
              </a:spcBef>
              <a:spcAft>
                <a:spcPts val="0"/>
              </a:spcAft>
              <a:buNone/>
            </a:pPr>
            <a:r>
              <a:rPr lang="en">
                <a:solidFill>
                  <a:srgbClr val="323232"/>
                </a:solidFill>
                <a:highlight>
                  <a:srgbClr val="FFFFFF"/>
                </a:highlight>
              </a:rPr>
              <a:t>Documentation- Through this we would be able to visualize how our project looks like and what exactly the project looks like with </a:t>
            </a:r>
            <a:r>
              <a:rPr lang="en">
                <a:solidFill>
                  <a:srgbClr val="323232"/>
                </a:solidFill>
                <a:highlight>
                  <a:srgbClr val="FFFFFF"/>
                </a:highlight>
              </a:rPr>
              <a:t>in depth</a:t>
            </a:r>
            <a:r>
              <a:rPr lang="en">
                <a:solidFill>
                  <a:srgbClr val="323232"/>
                </a:solidFill>
                <a:highlight>
                  <a:srgbClr val="FFFFFF"/>
                </a:highlight>
              </a:rPr>
              <a:t> details. It could help an external user to understand all about our project and could have a good start to work on the project. </a:t>
            </a:r>
            <a:endParaRPr>
              <a:solidFill>
                <a:srgbClr val="323232"/>
              </a:solidFill>
              <a:highlight>
                <a:srgbClr val="FFFFFF"/>
              </a:highlight>
            </a:endParaRPr>
          </a:p>
          <a:p>
            <a:pPr indent="0" lvl="0" marL="0" rtl="0" algn="l">
              <a:spcBef>
                <a:spcPts val="0"/>
              </a:spcBef>
              <a:spcAft>
                <a:spcPts val="0"/>
              </a:spcAft>
              <a:buNone/>
            </a:pPr>
            <a:r>
              <a:rPr lang="en">
                <a:solidFill>
                  <a:srgbClr val="323232"/>
                </a:solidFill>
                <a:highlight>
                  <a:srgbClr val="FFFFFF"/>
                </a:highlight>
              </a:rPr>
              <a:t>Agile- The Agile </a:t>
            </a:r>
            <a:r>
              <a:rPr lang="en">
                <a:solidFill>
                  <a:srgbClr val="323232"/>
                </a:solidFill>
                <a:highlight>
                  <a:srgbClr val="FFFFFF"/>
                </a:highlight>
              </a:rPr>
              <a:t>Methodology</a:t>
            </a:r>
            <a:r>
              <a:rPr lang="en">
                <a:solidFill>
                  <a:srgbClr val="323232"/>
                </a:solidFill>
                <a:highlight>
                  <a:srgbClr val="FFFFFF"/>
                </a:highlight>
              </a:rPr>
              <a:t> would be more towards the </a:t>
            </a:r>
            <a:r>
              <a:rPr lang="en">
                <a:solidFill>
                  <a:srgbClr val="323232"/>
                </a:solidFill>
                <a:highlight>
                  <a:srgbClr val="FFFFFF"/>
                </a:highlight>
              </a:rPr>
              <a:t>collaborative</a:t>
            </a:r>
            <a:r>
              <a:rPr lang="en">
                <a:solidFill>
                  <a:srgbClr val="323232"/>
                </a:solidFill>
                <a:highlight>
                  <a:srgbClr val="FFFFFF"/>
                </a:highlight>
              </a:rPr>
              <a:t> efforts of the team and the client and lead to the final need for the project. </a:t>
            </a:r>
            <a:endParaRPr>
              <a:solidFill>
                <a:srgbClr val="323232"/>
              </a:solidFill>
              <a:highlight>
                <a:srgbClr val="FFFFFF"/>
              </a:highlight>
            </a:endParaRPr>
          </a:p>
          <a:p>
            <a:pPr indent="0" lvl="0" marL="0" rtl="0" algn="l">
              <a:spcBef>
                <a:spcPts val="0"/>
              </a:spcBef>
              <a:spcAft>
                <a:spcPts val="0"/>
              </a:spcAft>
              <a:buNone/>
            </a:pPr>
            <a:r>
              <a:rPr lang="en">
                <a:solidFill>
                  <a:srgbClr val="323232"/>
                </a:solidFill>
                <a:highlight>
                  <a:srgbClr val="FFFFFF"/>
                </a:highlight>
              </a:rPr>
              <a:t>Object Oriented Methodology- This would </a:t>
            </a:r>
            <a:r>
              <a:rPr lang="en">
                <a:solidFill>
                  <a:srgbClr val="222222"/>
                </a:solidFill>
                <a:highlight>
                  <a:srgbClr val="FFFFFF"/>
                </a:highlight>
              </a:rPr>
              <a:t>focus  on capturing the structure and behavior of information systems into small modules that combines both data and process. This would also help in improving the quality and productivity for our project.</a:t>
            </a:r>
            <a:endParaRPr>
              <a:solidFill>
                <a:srgbClr val="222222"/>
              </a:solidFill>
              <a:highlight>
                <a:srgbClr val="FFFFFF"/>
              </a:highlight>
            </a:endParaRPr>
          </a:p>
          <a:p>
            <a:pPr indent="0" lvl="0" marL="0" rtl="0" algn="l">
              <a:spcBef>
                <a:spcPts val="0"/>
              </a:spcBef>
              <a:spcAft>
                <a:spcPts val="0"/>
              </a:spcAft>
              <a:buNone/>
            </a:pPr>
            <a:r>
              <a:rPr lang="en">
                <a:solidFill>
                  <a:srgbClr val="222222"/>
                </a:solidFill>
                <a:highlight>
                  <a:srgbClr val="FFFFFF"/>
                </a:highlight>
              </a:rPr>
              <a:t>Cloud </a:t>
            </a:r>
            <a:r>
              <a:rPr lang="en">
                <a:solidFill>
                  <a:srgbClr val="222222"/>
                </a:solidFill>
                <a:highlight>
                  <a:srgbClr val="FFFFFF"/>
                </a:highlight>
              </a:rPr>
              <a:t>Infrastructure</a:t>
            </a:r>
            <a:r>
              <a:rPr lang="en">
                <a:solidFill>
                  <a:srgbClr val="222222"/>
                </a:solidFill>
                <a:highlight>
                  <a:srgbClr val="FFFFFF"/>
                </a:highlight>
              </a:rPr>
              <a:t>- Cloud infrastructure would basically be the collection of hardware and software elements that is needed to enable cloud computing. This would help us to stores data on remote serves, which can be accessed through the internet</a:t>
            </a:r>
            <a:endParaRPr>
              <a:solidFill>
                <a:srgbClr val="222222"/>
              </a:solidFill>
              <a:highlight>
                <a:srgbClr val="FFFFFF"/>
              </a:highlight>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59b46a6e4_2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959b46a6e4_2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wrap things up, we are going to discuss a few of our </a:t>
            </a:r>
            <a:r>
              <a:rPr lang="en"/>
              <a:t>stretch</a:t>
            </a:r>
            <a:r>
              <a:rPr lang="en"/>
              <a:t> goals for this project. First thing, we want to eventually work on the access control to these resources. Security is a critical part of software development and confirming that only certain users can access certain resources is an important part of keeping the product secure. We would also like to eventually add the ability to pull from multiple sources. A big part of this project is to create a product that is able to pull different labs that have been developed from the client, but ideally this product would eventually be able to also pull labs from many different sources, such as vulnhub. The main goal for this project is to get a proof of concept working that will eventually be built upon, so the product will have a few big features, but eventually we would like to add several small features to the product. Since this product is for PwC, it would be ideal to connect the product into PwC </a:t>
            </a:r>
            <a:r>
              <a:rPr lang="en"/>
              <a:t>infrastructure</a:t>
            </a:r>
            <a:r>
              <a:rPr lang="en"/>
              <a:t>, but due to several security and logistical concerns, it is out of scope for the main product. These goals are all things we would like to see in the long run, but since it is out of scope for the project, we have these as </a:t>
            </a:r>
            <a:r>
              <a:rPr lang="en"/>
              <a:t>stretch</a:t>
            </a:r>
            <a:r>
              <a:rPr lang="en"/>
              <a:t> goals.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Lightning Talk 1</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2477700" cy="51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141" name="Google Shape;141;p14"/>
          <p:cNvSpPr txBox="1"/>
          <p:nvPr>
            <p:ph idx="1" type="body"/>
          </p:nvPr>
        </p:nvSpPr>
        <p:spPr>
          <a:xfrm>
            <a:off x="1297500" y="981425"/>
            <a:ext cx="7038900" cy="349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900"/>
              <a:t>Title: </a:t>
            </a:r>
            <a:r>
              <a:rPr lang="en" sz="1900"/>
              <a:t>Cloud Environment Manager</a:t>
            </a:r>
            <a:endParaRPr sz="1900"/>
          </a:p>
          <a:p>
            <a:pPr indent="0" lvl="0" marL="0" rtl="0" algn="l">
              <a:spcBef>
                <a:spcPts val="1600"/>
              </a:spcBef>
              <a:spcAft>
                <a:spcPts val="0"/>
              </a:spcAft>
              <a:buNone/>
            </a:pPr>
            <a:r>
              <a:rPr b="1" lang="en" sz="1900"/>
              <a:t>Client:</a:t>
            </a:r>
            <a:r>
              <a:rPr lang="en" sz="1900"/>
              <a:t> Matthew from PwC </a:t>
            </a:r>
            <a:endParaRPr sz="1900"/>
          </a:p>
          <a:p>
            <a:pPr indent="0" lvl="0" marL="0" rtl="0" algn="l">
              <a:spcBef>
                <a:spcPts val="1600"/>
              </a:spcBef>
              <a:spcAft>
                <a:spcPts val="1600"/>
              </a:spcAft>
              <a:buNone/>
            </a:pPr>
            <a:r>
              <a:rPr b="1" lang="en" sz="1900"/>
              <a:t>Summary: </a:t>
            </a:r>
            <a:r>
              <a:rPr lang="en" sz="1900"/>
              <a:t>To create an application for configuring environments, and deploying these environment configurations on cloud virtual machines for the client. These configurations should be dynamic and work on several major cloud platforms.</a:t>
            </a:r>
            <a:endParaRPr sz="1900"/>
          </a:p>
        </p:txBody>
      </p:sp>
      <p:sp>
        <p:nvSpPr>
          <p:cNvPr id="142" name="Google Shape;142;p14"/>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Gavin Monroe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5"/>
          <p:cNvSpPr txBox="1"/>
          <p:nvPr>
            <p:ph type="title"/>
          </p:nvPr>
        </p:nvSpPr>
        <p:spPr>
          <a:xfrm>
            <a:off x="1297500" y="393750"/>
            <a:ext cx="7038900" cy="82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About The Client</a:t>
            </a:r>
            <a:endParaRPr/>
          </a:p>
        </p:txBody>
      </p:sp>
      <p:sp>
        <p:nvSpPr>
          <p:cNvPr id="148" name="Google Shape;148;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t>Name:  </a:t>
            </a:r>
            <a:r>
              <a:rPr lang="en" sz="1400"/>
              <a:t>Matthew Weidman</a:t>
            </a:r>
            <a:endParaRPr sz="1400"/>
          </a:p>
          <a:p>
            <a:pPr indent="0" lvl="0" marL="0" rtl="0" algn="l">
              <a:spcBef>
                <a:spcPts val="1600"/>
              </a:spcBef>
              <a:spcAft>
                <a:spcPts val="0"/>
              </a:spcAft>
              <a:buNone/>
            </a:pPr>
            <a:r>
              <a:rPr b="1" lang="en" sz="1400"/>
              <a:t>Problems:</a:t>
            </a:r>
            <a:endParaRPr b="1" sz="1400"/>
          </a:p>
          <a:p>
            <a:pPr indent="-317500" lvl="0" marL="457200" rtl="0" algn="l">
              <a:lnSpc>
                <a:spcPct val="200000"/>
              </a:lnSpc>
              <a:spcBef>
                <a:spcPts val="1600"/>
              </a:spcBef>
              <a:spcAft>
                <a:spcPts val="0"/>
              </a:spcAft>
              <a:buSzPts val="1400"/>
              <a:buChar char="●"/>
            </a:pPr>
            <a:r>
              <a:rPr lang="en" sz="1400"/>
              <a:t>Configures a </a:t>
            </a:r>
            <a:r>
              <a:rPr lang="en" sz="1400" u="sng"/>
              <a:t>large </a:t>
            </a:r>
            <a:r>
              <a:rPr lang="en" sz="1400" u="sng"/>
              <a:t>amount</a:t>
            </a:r>
            <a:r>
              <a:rPr lang="en" sz="1400"/>
              <a:t> lab environments manually.</a:t>
            </a:r>
            <a:endParaRPr sz="1400"/>
          </a:p>
          <a:p>
            <a:pPr indent="-317500" lvl="0" marL="457200" rtl="0" algn="l">
              <a:lnSpc>
                <a:spcPct val="200000"/>
              </a:lnSpc>
              <a:spcBef>
                <a:spcPts val="0"/>
              </a:spcBef>
              <a:spcAft>
                <a:spcPts val="0"/>
              </a:spcAft>
              <a:buSzPts val="1400"/>
              <a:buChar char="●"/>
            </a:pPr>
            <a:r>
              <a:rPr lang="en" sz="1400"/>
              <a:t>Hosts current lab environments on prem. </a:t>
            </a:r>
            <a:endParaRPr sz="1400"/>
          </a:p>
          <a:p>
            <a:pPr indent="-317500" lvl="0" marL="457200" rtl="0" algn="l">
              <a:lnSpc>
                <a:spcPct val="200000"/>
              </a:lnSpc>
              <a:spcBef>
                <a:spcPts val="0"/>
              </a:spcBef>
              <a:spcAft>
                <a:spcPts val="0"/>
              </a:spcAft>
              <a:buSzPts val="1400"/>
              <a:buChar char="●"/>
            </a:pPr>
            <a:r>
              <a:rPr lang="en" sz="1400"/>
              <a:t>Manages </a:t>
            </a:r>
            <a:r>
              <a:rPr i="1" lang="en" sz="1400"/>
              <a:t>students</a:t>
            </a:r>
            <a:r>
              <a:rPr lang="en" sz="1400"/>
              <a:t> access to these environments.</a:t>
            </a:r>
            <a:endParaRPr sz="1400"/>
          </a:p>
          <a:p>
            <a:pPr indent="0" lvl="0" marL="0" rtl="0" algn="l">
              <a:lnSpc>
                <a:spcPct val="200000"/>
              </a:lnSpc>
              <a:spcBef>
                <a:spcPts val="1600"/>
              </a:spcBef>
              <a:spcAft>
                <a:spcPts val="0"/>
              </a:spcAft>
              <a:buNone/>
            </a:pPr>
            <a:r>
              <a:rPr b="1" lang="en" sz="1400"/>
              <a:t>Why:</a:t>
            </a:r>
            <a:r>
              <a:rPr lang="en" sz="1400"/>
              <a:t> These labs are used test, and </a:t>
            </a:r>
            <a:r>
              <a:rPr i="1" lang="en" sz="1400" u="sng"/>
              <a:t>CTF</a:t>
            </a:r>
            <a:r>
              <a:rPr lang="en" sz="1400"/>
              <a:t> environments.</a:t>
            </a:r>
            <a:endParaRPr sz="1400"/>
          </a:p>
          <a:p>
            <a:pPr indent="0" lvl="0" marL="0" rtl="0" algn="l">
              <a:spcBef>
                <a:spcPts val="1600"/>
              </a:spcBef>
              <a:spcAft>
                <a:spcPts val="1600"/>
              </a:spcAft>
              <a:buNone/>
            </a:pPr>
            <a:r>
              <a:t/>
            </a:r>
            <a:endParaRPr sz="1100"/>
          </a:p>
        </p:txBody>
      </p:sp>
      <p:sp>
        <p:nvSpPr>
          <p:cNvPr id="149" name="Google Shape;149;p15"/>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Jet Jacobs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Requirements</a:t>
            </a:r>
            <a:endParaRPr/>
          </a:p>
        </p:txBody>
      </p:sp>
      <p:sp>
        <p:nvSpPr>
          <p:cNvPr id="155" name="Google Shape;155;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SzPts val="1400"/>
              <a:buChar char="●"/>
            </a:pPr>
            <a:r>
              <a:rPr lang="en" sz="1400"/>
              <a:t>Usability</a:t>
            </a:r>
            <a:endParaRPr sz="1400"/>
          </a:p>
          <a:p>
            <a:pPr indent="-317500" lvl="0" marL="457200" rtl="0" algn="l">
              <a:lnSpc>
                <a:spcPct val="200000"/>
              </a:lnSpc>
              <a:spcBef>
                <a:spcPts val="0"/>
              </a:spcBef>
              <a:spcAft>
                <a:spcPts val="0"/>
              </a:spcAft>
              <a:buSzPts val="1400"/>
              <a:buChar char="●"/>
            </a:pPr>
            <a:r>
              <a:rPr lang="en" sz="1400"/>
              <a:t>Modularity</a:t>
            </a:r>
            <a:endParaRPr sz="1400"/>
          </a:p>
          <a:p>
            <a:pPr indent="-317500" lvl="0" marL="457200" rtl="0" algn="l">
              <a:lnSpc>
                <a:spcPct val="200000"/>
              </a:lnSpc>
              <a:spcBef>
                <a:spcPts val="0"/>
              </a:spcBef>
              <a:spcAft>
                <a:spcPts val="0"/>
              </a:spcAft>
              <a:buSzPts val="1400"/>
              <a:buChar char="●"/>
            </a:pPr>
            <a:r>
              <a:rPr lang="en" sz="1400"/>
              <a:t>Manageability</a:t>
            </a:r>
            <a:endParaRPr sz="1400"/>
          </a:p>
          <a:p>
            <a:pPr indent="-317500" lvl="0" marL="457200" rtl="0" algn="l">
              <a:lnSpc>
                <a:spcPct val="200000"/>
              </a:lnSpc>
              <a:spcBef>
                <a:spcPts val="0"/>
              </a:spcBef>
              <a:spcAft>
                <a:spcPts val="0"/>
              </a:spcAft>
              <a:buSzPts val="1400"/>
              <a:buChar char="●"/>
            </a:pPr>
            <a:r>
              <a:rPr lang="en" sz="1400"/>
              <a:t>Scalability</a:t>
            </a:r>
            <a:endParaRPr sz="1400"/>
          </a:p>
        </p:txBody>
      </p:sp>
      <p:sp>
        <p:nvSpPr>
          <p:cNvPr id="156" name="Google Shape;156;p16"/>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Zane Seuser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Standards </a:t>
            </a:r>
            <a:endParaRPr/>
          </a:p>
        </p:txBody>
      </p:sp>
      <p:sp>
        <p:nvSpPr>
          <p:cNvPr id="162" name="Google Shape;162;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SzPts val="1400"/>
              <a:buChar char="●"/>
            </a:pPr>
            <a:r>
              <a:rPr lang="en" sz="1400"/>
              <a:t>Infrastructure</a:t>
            </a:r>
            <a:r>
              <a:rPr lang="en" sz="1400"/>
              <a:t> as Code</a:t>
            </a:r>
            <a:endParaRPr sz="1400"/>
          </a:p>
          <a:p>
            <a:pPr indent="-317500" lvl="0" marL="457200" rtl="0" algn="l">
              <a:lnSpc>
                <a:spcPct val="200000"/>
              </a:lnSpc>
              <a:spcBef>
                <a:spcPts val="0"/>
              </a:spcBef>
              <a:spcAft>
                <a:spcPts val="0"/>
              </a:spcAft>
              <a:buSzPts val="1400"/>
              <a:buChar char="●"/>
            </a:pPr>
            <a:r>
              <a:rPr lang="en" sz="1400"/>
              <a:t>Documentation</a:t>
            </a:r>
            <a:endParaRPr sz="1400"/>
          </a:p>
          <a:p>
            <a:pPr indent="-317500" lvl="0" marL="457200" rtl="0" algn="l">
              <a:lnSpc>
                <a:spcPct val="200000"/>
              </a:lnSpc>
              <a:spcBef>
                <a:spcPts val="0"/>
              </a:spcBef>
              <a:spcAft>
                <a:spcPts val="0"/>
              </a:spcAft>
              <a:buSzPts val="1400"/>
              <a:buChar char="●"/>
            </a:pPr>
            <a:r>
              <a:rPr lang="en" sz="1400"/>
              <a:t>Agile </a:t>
            </a:r>
            <a:endParaRPr sz="1400"/>
          </a:p>
          <a:p>
            <a:pPr indent="-317500" lvl="0" marL="457200" rtl="0" algn="l">
              <a:lnSpc>
                <a:spcPct val="200000"/>
              </a:lnSpc>
              <a:spcBef>
                <a:spcPts val="0"/>
              </a:spcBef>
              <a:spcAft>
                <a:spcPts val="0"/>
              </a:spcAft>
              <a:buSzPts val="1400"/>
              <a:buChar char="●"/>
            </a:pPr>
            <a:r>
              <a:rPr lang="en" sz="1400"/>
              <a:t>Object Oriented Methodology </a:t>
            </a:r>
            <a:endParaRPr sz="1400"/>
          </a:p>
          <a:p>
            <a:pPr indent="-317500" lvl="0" marL="457200" rtl="0" algn="l">
              <a:lnSpc>
                <a:spcPct val="200000"/>
              </a:lnSpc>
              <a:spcBef>
                <a:spcPts val="0"/>
              </a:spcBef>
              <a:spcAft>
                <a:spcPts val="0"/>
              </a:spcAft>
              <a:buSzPts val="1400"/>
              <a:buChar char="●"/>
            </a:pPr>
            <a:r>
              <a:rPr lang="en" sz="1400"/>
              <a:t>Cloud </a:t>
            </a:r>
            <a:r>
              <a:rPr lang="en" sz="1400"/>
              <a:t>Infrastructure</a:t>
            </a:r>
            <a:r>
              <a:rPr lang="en" sz="1400"/>
              <a:t> </a:t>
            </a:r>
            <a:endParaRPr sz="1400"/>
          </a:p>
        </p:txBody>
      </p:sp>
      <p:sp>
        <p:nvSpPr>
          <p:cNvPr id="163" name="Google Shape;163;p17"/>
          <p:cNvSpPr txBox="1"/>
          <p:nvPr/>
        </p:nvSpPr>
        <p:spPr>
          <a:xfrm>
            <a:off x="5784300" y="336650"/>
            <a:ext cx="2552100" cy="728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solidFill>
                  <a:schemeClr val="lt1"/>
                </a:solidFill>
                <a:latin typeface="Montserrat"/>
                <a:ea typeface="Montserrat"/>
                <a:cs typeface="Montserrat"/>
                <a:sym typeface="Montserrat"/>
              </a:rPr>
              <a:t>Rishabh Bansal</a:t>
            </a:r>
            <a:endParaRPr sz="2400">
              <a:solidFill>
                <a:schemeClr val="lt1"/>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8"/>
          <p:cNvSpPr txBox="1"/>
          <p:nvPr>
            <p:ph type="title"/>
          </p:nvPr>
        </p:nvSpPr>
        <p:spPr>
          <a:xfrm>
            <a:off x="1297500" y="393750"/>
            <a:ext cx="7236000" cy="90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Stretch Goals</a:t>
            </a:r>
            <a:endParaRPr/>
          </a:p>
        </p:txBody>
      </p:sp>
      <p:sp>
        <p:nvSpPr>
          <p:cNvPr id="169" name="Google Shape;169;p1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7500" lvl="0" marL="457200" marR="0" rtl="0" algn="l">
              <a:lnSpc>
                <a:spcPct val="200000"/>
              </a:lnSpc>
              <a:spcBef>
                <a:spcPts val="0"/>
              </a:spcBef>
              <a:spcAft>
                <a:spcPts val="0"/>
              </a:spcAft>
              <a:buSzPts val="1400"/>
              <a:buChar char="●"/>
            </a:pPr>
            <a:r>
              <a:rPr lang="en" sz="1400"/>
              <a:t>Access Control</a:t>
            </a:r>
            <a:endParaRPr sz="1400"/>
          </a:p>
          <a:p>
            <a:pPr indent="-317500" lvl="0" marL="457200" marR="0" rtl="0" algn="l">
              <a:lnSpc>
                <a:spcPct val="200000"/>
              </a:lnSpc>
              <a:spcBef>
                <a:spcPts val="0"/>
              </a:spcBef>
              <a:spcAft>
                <a:spcPts val="0"/>
              </a:spcAft>
              <a:buSzPts val="1400"/>
              <a:buChar char="●"/>
            </a:pPr>
            <a:r>
              <a:rPr lang="en" sz="1400"/>
              <a:t>Pull from multiple sources</a:t>
            </a:r>
            <a:endParaRPr sz="1400"/>
          </a:p>
          <a:p>
            <a:pPr indent="-317500" lvl="0" marL="457200" marR="0" rtl="0" algn="l">
              <a:lnSpc>
                <a:spcPct val="200000"/>
              </a:lnSpc>
              <a:spcBef>
                <a:spcPts val="0"/>
              </a:spcBef>
              <a:spcAft>
                <a:spcPts val="0"/>
              </a:spcAft>
              <a:buSzPts val="1400"/>
              <a:buChar char="●"/>
            </a:pPr>
            <a:r>
              <a:rPr lang="en" sz="1400"/>
              <a:t>Functionality (Few Big Features)</a:t>
            </a:r>
            <a:endParaRPr sz="1400"/>
          </a:p>
          <a:p>
            <a:pPr indent="-317500" lvl="0" marL="457200" marR="0" rtl="0" algn="l">
              <a:lnSpc>
                <a:spcPct val="200000"/>
              </a:lnSpc>
              <a:spcBef>
                <a:spcPts val="0"/>
              </a:spcBef>
              <a:spcAft>
                <a:spcPts val="0"/>
              </a:spcAft>
              <a:buSzPts val="1400"/>
              <a:buChar char="●"/>
            </a:pPr>
            <a:r>
              <a:rPr lang="en" sz="1400"/>
              <a:t>Hooking into PwC</a:t>
            </a:r>
            <a:endParaRPr/>
          </a:p>
        </p:txBody>
      </p:sp>
      <p:sp>
        <p:nvSpPr>
          <p:cNvPr id="170" name="Google Shape;170;p18"/>
          <p:cNvSpPr txBox="1"/>
          <p:nvPr>
            <p:ph type="title"/>
          </p:nvPr>
        </p:nvSpPr>
        <p:spPr>
          <a:xfrm>
            <a:off x="5858700" y="393750"/>
            <a:ext cx="2477700" cy="516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Adis Osmankic</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